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78" r:id="rId13"/>
    <p:sldId id="280" r:id="rId14"/>
    <p:sldId id="279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68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764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83a7db26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83a7db26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83a7db26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83a7db26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ef76de004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ef76de004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ef76de00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ef76de00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ef76de004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ef76de004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e8db7701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e8db7701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e8db7701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e8db7701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ef76de0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ef76de0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ef76de00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ef76de00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ef76de004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ef76de004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83a7db2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83a7db2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ef76de004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ef76de004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83a7db26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83a7db26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83a7db26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83a7db26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83a7db26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83a7db26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83a7db26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83a7db26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83a7db26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83a7db26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83a7db26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83a7db26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83a7db26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83a7db26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83a7db26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83a7db26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auto_examples/tutorials/run_lda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kc.org/dog-breed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hyperlink" Target="https://scikit-learn.org/stable/modules/clustering.html#hierarchical-cluster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Unsupervised learning, intro to NLP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</a:t>
            </a: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3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make a ranked list of the  most common words in your documents (the word cloud)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there are arguably better ways to do this nowadays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Latent Dirichlet Allocation (LDA)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Specify the number of topics, K, you think might be in your corpora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Will return K topics based on the corpora, where each K is defined by a set of words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means YOU have to interpret those words to deduce a topic yourself</a:t>
            </a:r>
            <a:endParaRPr/>
          </a:p>
        </p:txBody>
      </p:sp>
      <p:sp>
        <p:nvSpPr>
          <p:cNvPr id="123" name="Google Shape;123;p22"/>
          <p:cNvSpPr txBox="1"/>
          <p:nvPr/>
        </p:nvSpPr>
        <p:spPr>
          <a:xfrm>
            <a:off x="5839825" y="2019225"/>
            <a:ext cx="3231000" cy="2339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[('film', 0.029852536),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('movie', 0.010055234),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('films', 0.004800593),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('horror', 0.00475024),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('story', 0.0038416996),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('scene', 0.0034877707),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('action', 0.0033171456),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('like', 0.0032384025),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('dvd', 0.003099864),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('scenes', 0.0028694542)]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24" name="Google Shape;124;p22"/>
          <p:cNvCxnSpPr/>
          <p:nvPr/>
        </p:nvCxnSpPr>
        <p:spPr>
          <a:xfrm rot="10800000" flipH="1">
            <a:off x="5310625" y="3444575"/>
            <a:ext cx="426900" cy="6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125;p22"/>
          <p:cNvSpPr txBox="1"/>
          <p:nvPr/>
        </p:nvSpPr>
        <p:spPr>
          <a:xfrm>
            <a:off x="6030950" y="1428200"/>
            <a:ext cx="296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topic from Amazon reviews -- what is it?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first foray into NLP</a:t>
            </a: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Natural language processing tasks typically involve more “prep” than just feeding an image (of pixels) into a CNN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Language has a temporal component</a:t>
            </a:r>
          </a:p>
          <a:p>
            <a:pPr lvl="1" indent="-342900">
              <a:buSzPts val="1800"/>
              <a:buChar char="●"/>
            </a:pPr>
            <a:r>
              <a:rPr lang="en-US" dirty="0"/>
              <a:t>We won’t consider this for topic modeling here, but in general the better models take order into account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Often, we want to focus just on words (or even parts-of-speech) that we care about: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Use stopwords to remove common uninformative words like “a,” “the,” and “because”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Tokenize your sentences into words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Label/filter words by their parts-of-speech (POS)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Get the root of words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Find phrases to treat as words using n-grams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Once we’ve prepped the data, then we can do an analysis on the meaningful parts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Natural language follows rules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Natural language can be analyzed with probabilities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NLP use cases</a:t>
            </a:r>
            <a:endParaRPr dirty="0"/>
          </a:p>
        </p:txBody>
      </p:sp>
      <p:sp>
        <p:nvSpPr>
          <p:cNvPr id="209" name="Google Shape;20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translation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Autocomplete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Voice recognition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Question-answering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Topic modeling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Information Extraction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 generation (GPT)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Autocorrect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“Understanding”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Spam detection</a:t>
            </a:r>
            <a:endParaRPr/>
          </a:p>
        </p:txBody>
      </p:sp>
      <p:sp>
        <p:nvSpPr>
          <p:cNvPr id="210" name="Google Shape;210;p35"/>
          <p:cNvSpPr txBox="1">
            <a:spLocks noGrp="1"/>
          </p:cNvSpPr>
          <p:nvPr>
            <p:ph type="body" idx="1"/>
          </p:nvPr>
        </p:nvSpPr>
        <p:spPr>
          <a:xfrm>
            <a:off x="4747925" y="1275750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Chatbots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Urgency detection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Parts of Speech tagging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Named Entity Recognition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Entailment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Knowledge extraction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Confidence/tone analysis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 Similarity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Claim matching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Plagiarism detection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Autocomplete/Autocorrect</a:t>
            </a:r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Models are often trained to predict missing words to learn contextual representations of words, so this is a natural extension to that sort of thing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Machine Translation</a:t>
            </a:r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 a model like BERT (next class) to learn how to go from one language to another, between two sentences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These models allow us to predict missing words via context clues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Can also use a model to try to estimate the quality of the translation (regression)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Have seen some issues around bias of these models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Translating between a language that has no gendered pronouns to a language that does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might hear people talking about “high resource languages” versus “low resource languages”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Question-Answering</a:t>
            </a:r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present a question, and it searches for meaningful answers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Different than a standard keyword search like Google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Although you can plug questions into Google…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does it work? What can be learned by training a model with many question-answer pairs?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Current answer: it doesn’t work very well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can answer factoids (What is the capital of the United States), but not all that much more than that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SQuAD training dataset: questions posed by crowdworkers on wikipedia articles, along with their answers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a Question-Answer pair from SQuAd</a:t>
            </a:r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Answer is always in a continuous span of the context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answers are less than four words long</a:t>
            </a:r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13" y="2273338"/>
            <a:ext cx="772477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>
            <a:spLocks noGrp="1"/>
          </p:cNvSpPr>
          <p:nvPr>
            <p:ph type="title"/>
          </p:nvPr>
        </p:nvSpPr>
        <p:spPr>
          <a:xfrm>
            <a:off x="311700" y="-8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Automated Speech Recognition</a:t>
            </a:r>
            <a:endParaRPr/>
          </a:p>
        </p:txBody>
      </p:sp>
      <p:sp>
        <p:nvSpPr>
          <p:cNvPr id="241" name="Google Shape;241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00" y="383425"/>
            <a:ext cx="6162799" cy="47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/>
          <p:nvPr/>
        </p:nvSpPr>
        <p:spPr>
          <a:xfrm>
            <a:off x="6678300" y="305975"/>
            <a:ext cx="2258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https://users.umiacs.umd.edu/~hal/tmp/mlss.pdf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>
            <a:spLocks noGrp="1"/>
          </p:cNvSpPr>
          <p:nvPr>
            <p:ph type="title"/>
          </p:nvPr>
        </p:nvSpPr>
        <p:spPr>
          <a:xfrm>
            <a:off x="311700" y="-8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Information Extraction</a:t>
            </a:r>
            <a:endParaRPr/>
          </a:p>
        </p:txBody>
      </p:sp>
      <p:sp>
        <p:nvSpPr>
          <p:cNvPr id="249" name="Google Shape;249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05900"/>
            <a:ext cx="6133674" cy="473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1"/>
          <p:cNvSpPr txBox="1"/>
          <p:nvPr/>
        </p:nvSpPr>
        <p:spPr>
          <a:xfrm>
            <a:off x="6678300" y="305975"/>
            <a:ext cx="2258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https://users.umiacs.umd.edu/~hal/tmp/mlss.pdf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Automatic Text Generation</a:t>
            </a:r>
            <a:endParaRPr/>
          </a:p>
        </p:txBody>
      </p:sp>
      <p:sp>
        <p:nvSpPr>
          <p:cNvPr id="257" name="Google Shape;257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may have heard of GPT-2 and/or GPT-3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on 40GB of Internet text to simply “predict the next word”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Trained on 8M webpages</a:t>
            </a:r>
            <a:endParaRPr/>
          </a:p>
        </p:txBody>
      </p:sp>
      <p:sp>
        <p:nvSpPr>
          <p:cNvPr id="258" name="Google Shape;258;p42"/>
          <p:cNvSpPr txBox="1"/>
          <p:nvPr/>
        </p:nvSpPr>
        <p:spPr>
          <a:xfrm>
            <a:off x="1134525" y="2289400"/>
            <a:ext cx="6471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Try it out yourself!</a:t>
            </a:r>
            <a:endParaRPr sz="2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https://transformer.huggingface.co/</a:t>
            </a:r>
            <a:endParaRPr sz="2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use which model?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If your data is labelled, you can do supervised learning: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Deep learning: complex relationships, large datasets, tasks that resemble ImageNet classification or things other pre-trained models (BERT for NLP) can do well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Shallow learning: the simpler models we covered earlier in the semester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about if your data in unlabelled?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Contrived example: you are a plan biologist taken to another planet, and your job is to come up with labels for all the different species of plants you have data 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More realistic example: you want to segment your customers into groups based on their shopping behavior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More realistic example: find (model) the topics your customers are discussing in your product reviews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on classification and/or regression </a:t>
            </a:r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train a model to classify or perform regression on sentences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example, sentiment analysis already does this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73FB7-A6A5-4C5F-8E6C-E528445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 class: Natural Language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F37CA-11A8-4A54-9C6C-4A48DC0B6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HW8 is optional extra credit (next slide)</a:t>
            </a:r>
          </a:p>
          <a:p>
            <a:pPr lvl="1"/>
            <a:r>
              <a:rPr lang="en-US" dirty="0"/>
              <a:t>Added points to your total homework points</a:t>
            </a:r>
          </a:p>
          <a:p>
            <a:r>
              <a:rPr lang="en-US" dirty="0"/>
              <a:t>Project 2 due 4/05</a:t>
            </a:r>
          </a:p>
          <a:p>
            <a:pPr lvl="1"/>
            <a:r>
              <a:rPr lang="en-US" dirty="0"/>
              <a:t>CNN classification on Stanford Dogs dataset</a:t>
            </a:r>
          </a:p>
          <a:p>
            <a:pPr lvl="1"/>
            <a:r>
              <a:rPr lang="en-US" dirty="0"/>
              <a:t>Individual work</a:t>
            </a:r>
          </a:p>
          <a:p>
            <a:pPr lvl="1"/>
            <a:r>
              <a:rPr lang="en-US" dirty="0"/>
              <a:t>Submit on BB</a:t>
            </a:r>
          </a:p>
          <a:p>
            <a:r>
              <a:rPr lang="en-US" dirty="0"/>
              <a:t>Group project check-in due 4/07</a:t>
            </a:r>
          </a:p>
          <a:p>
            <a:pPr lvl="1"/>
            <a:r>
              <a:rPr lang="en-US"/>
              <a:t>submit </a:t>
            </a:r>
            <a:r>
              <a:rPr lang="en-US" dirty="0"/>
              <a:t>on BB using “Project 2 link”</a:t>
            </a:r>
          </a:p>
        </p:txBody>
      </p:sp>
    </p:spTree>
    <p:extLst>
      <p:ext uri="{BB962C8B-B14F-4D97-AF65-F5344CB8AC3E}">
        <p14:creationId xmlns:p14="http://schemas.microsoft.com/office/powerpoint/2010/main" val="2490267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Homework 8 [extra credit]: In class exercise: groups of 2-3 students</a:t>
            </a:r>
            <a:endParaRPr dirty="0"/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311700" y="1429099"/>
            <a:ext cx="441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Let’s discover the topics in academic conference papers from NeurIPS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Using gensim, a popular NLP library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This is NOT deep learning today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Let’s walk through this tutorial together: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https://radimrehurek.com/gensim/auto_examples/tutorials/run_lda.html</a:t>
            </a:r>
            <a:endParaRPr lang="en" u="sng" dirty="0">
              <a:solidFill>
                <a:schemeClr val="hlink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When finished, write a paragraph on what you would do next with this dataset</a:t>
            </a:r>
            <a:r>
              <a:rPr lang="en-US"/>
              <a:t>/problem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Submit your code on BB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2160725"/>
            <a:ext cx="4267200" cy="284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2563" y="1019175"/>
            <a:ext cx="31908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Our learning task is unsupervised if our data doesn’t have labels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Some common objectives we’ll cover here are: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Clustering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Topic modeling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438000" cy="38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Let’s try a hypothetical example together (</a:t>
            </a:r>
            <a:r>
              <a:rPr lang="en" u="sng">
                <a:solidFill>
                  <a:schemeClr val="hlink"/>
                </a:solidFill>
                <a:hlinkClick r:id="rId3"/>
              </a:rPr>
              <a:t>even though we already know the answer</a:t>
            </a:r>
            <a:r>
              <a:rPr lang="en"/>
              <a:t>)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Imagine I gave you 1000 images of different breeds of dogs, but you didn’t know what these breeds were, or even how many breeds there are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How would you start to cluster them?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Choose the feature that splits them most cleanly each time? 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How would you refine your clustering?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Make an additional split when you look at the images and decide they need one</a:t>
            </a:r>
            <a:endParaRPr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Maybe you initially grouped labradors and golden retrievers together, and later realized these can be meaningfully split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if you have a dog that is a Pomeranian-Husky mix in your dataset?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if you only had three images of a German Shepherd?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179" y="1052054"/>
            <a:ext cx="2290750" cy="34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90;p1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4"/>
                <a:ext cx="5305329" cy="379604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lnSpcReduction="10000"/>
              </a:bodyPr>
              <a:lstStyle/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dirty="0"/>
                  <a:t>Like KNN (classification) uses a distance metric between points to determine clusters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dirty="0"/>
                  <a:t>K is pre-specified as the number of clusters</a:t>
                </a:r>
              </a:p>
              <a:p>
                <a:pPr marL="914400" lvl="1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○"/>
                </a:pPr>
                <a:r>
                  <a:rPr lang="en-US" dirty="0"/>
                  <a:t>Tune this as you would with KNN (though they mean different things)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dirty="0"/>
                  <a:t>Clustering is accomplished by trying to separate your data into clusters of equal variance</a:t>
                </a:r>
              </a:p>
              <a:p>
                <a:pPr lvl="1" indent="-342900">
                  <a:buSzPts val="1800"/>
                  <a:buChar char="●"/>
                </a:pPr>
                <a:r>
                  <a:rPr lang="en-US" dirty="0"/>
                  <a:t>Each cluster has a centroid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●"/>
                </a:pPr>
                <a:r>
                  <a:rPr lang="en-US" dirty="0"/>
                  <a:t>Calculates the inertia</a:t>
                </a:r>
              </a:p>
              <a:p>
                <a:pPr marL="914400" lvl="1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○"/>
                </a:pPr>
                <a:r>
                  <a:rPr lang="en-US" dirty="0"/>
                  <a:t>Within-cluster-sum-of-squares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is the mean of the cluster</a:t>
                </a:r>
              </a:p>
              <a:p>
                <a:pPr marL="914400" lvl="1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○"/>
                </a:pPr>
                <a:r>
                  <a:rPr lang="en-US" dirty="0"/>
                  <a:t>Trying to minimize this inertia:</a:t>
                </a:r>
              </a:p>
              <a:p>
                <a:pPr marL="914400" lvl="1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○"/>
                </a:pPr>
                <a:r>
                  <a:rPr lang="en-US" dirty="0"/>
                  <a:t>Will result in finding best centroids</a:t>
                </a:r>
                <a:endParaRPr dirty="0"/>
              </a:p>
            </p:txBody>
          </p:sp>
        </mc:Choice>
        <mc:Fallback xmlns="">
          <p:sp>
            <p:nvSpPr>
              <p:cNvPr id="90" name="Google Shape;90;p1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4"/>
                <a:ext cx="5305329" cy="3796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5800" y="1427850"/>
            <a:ext cx="3923776" cy="250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0;p19">
            <a:extLst>
              <a:ext uri="{FF2B5EF4-FFF2-40B4-BE49-F238E27FC236}">
                <a16:creationId xmlns:a16="http://schemas.microsoft.com/office/drawing/2014/main" id="{B4FF506A-1814-464E-AFA0-1DC7FCCB0D4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3781" y="4211365"/>
            <a:ext cx="18478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algorithm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Choose the initial cluster centroids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Simplest: pick k samples, or random points in space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Assign each sample to its nearest centroid (not a data point)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“Nearest” according to Euclidian distance, etc.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Recompute the centroids, by iterating through each current centroid and: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By taking the average of all the data points in the centroid -- this becomes the new centroid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Repeat steps 2-4 until convergence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Happens when clusters do not change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Note: features must be numeric, because we are taking averages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450" y="1746525"/>
            <a:ext cx="18478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1227800" y="4140800"/>
            <a:ext cx="6842400" cy="40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Nice explanation + video: https://www.youtube.com/watch?v=_aWzGGNrcic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748" y="1195050"/>
            <a:ext cx="4765049" cy="32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2068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4"/>
              </a:rPr>
              <a:t>Hierarchical clustering</a:t>
            </a:r>
            <a:endParaRPr dirty="0"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847675"/>
            <a:ext cx="4404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Agglomerative: performs bottom-up clustering using a chosen merging method</a:t>
            </a:r>
            <a:endParaRPr dirty="0"/>
          </a:p>
        </p:txBody>
      </p:sp>
      <p:sp>
        <p:nvSpPr>
          <p:cNvPr id="82" name="Google Shape;82;p17"/>
          <p:cNvSpPr txBox="1"/>
          <p:nvPr/>
        </p:nvSpPr>
        <p:spPr>
          <a:xfrm>
            <a:off x="5022800" y="258025"/>
            <a:ext cx="3852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Quignon et al. “Canine Population Structure: Assessment and Impact of Intra-Breed Stratification on SNP-Based Association Studies”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426" y="1804651"/>
            <a:ext cx="3082630" cy="326264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4177925" y="4707150"/>
            <a:ext cx="465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Left image from https://scikit-learn.org/stable/modules/clustering.html#hierarchical-clustering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the right clustering algorithm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6900" y="1152475"/>
            <a:ext cx="3345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K-means is computationally simple!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But struggles with some distributions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Other algorithms exist (see right), but can take a really long time to run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Scikit has a nice summary of tradeoffs: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https://scikit-learn.org/stable/modules/clustering.html#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Image at right is from that link</a:t>
            </a:r>
            <a:endParaRPr dirty="0"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1972" y="1123300"/>
            <a:ext cx="5754772" cy="356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learning: Topic modeling of text</a:t>
            </a: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old way (don’t put this on your resume):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25" y="1706635"/>
            <a:ext cx="4539825" cy="328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650" y="1943250"/>
            <a:ext cx="3952427" cy="278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5203</TotalTime>
  <Words>1462</Words>
  <Application>Microsoft Office PowerPoint</Application>
  <PresentationFormat>On-screen Show (16:9)</PresentationFormat>
  <Paragraphs>159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Cambria Math</vt:lpstr>
      <vt:lpstr>Courier New</vt:lpstr>
      <vt:lpstr>Simple Light</vt:lpstr>
      <vt:lpstr>Unsupervised learning, intro to NLP</vt:lpstr>
      <vt:lpstr>When to use which model?</vt:lpstr>
      <vt:lpstr>Unsupervised learning</vt:lpstr>
      <vt:lpstr>Clustering</vt:lpstr>
      <vt:lpstr>K-means clustering</vt:lpstr>
      <vt:lpstr>K-means algorithm</vt:lpstr>
      <vt:lpstr>Hierarchical clustering</vt:lpstr>
      <vt:lpstr>Choosing the right clustering algorithm</vt:lpstr>
      <vt:lpstr>Unsupervised learning: Topic modeling of text</vt:lpstr>
      <vt:lpstr>Topic Modeling</vt:lpstr>
      <vt:lpstr>Our first foray into NLP</vt:lpstr>
      <vt:lpstr>Some NLP use cases</vt:lpstr>
      <vt:lpstr>More on Autocomplete/Autocorrect</vt:lpstr>
      <vt:lpstr>More on Machine Translation</vt:lpstr>
      <vt:lpstr>More on Question-Answering</vt:lpstr>
      <vt:lpstr>Example of a Question-Answer pair from SQuAd</vt:lpstr>
      <vt:lpstr>More on Automated Speech Recognition</vt:lpstr>
      <vt:lpstr>More on Information Extraction</vt:lpstr>
      <vt:lpstr>More on Automatic Text Generation</vt:lpstr>
      <vt:lpstr>More on classification and/or regression </vt:lpstr>
      <vt:lpstr>Next class: Natural Language Processing</vt:lpstr>
      <vt:lpstr>Homework 8 [extra credit]: In class exercise: groups of 2-3 students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cp:lastModifiedBy>Dr_Kinga</cp:lastModifiedBy>
  <cp:revision>7</cp:revision>
  <dcterms:modified xsi:type="dcterms:W3CDTF">2022-03-31T11:18:51Z</dcterms:modified>
</cp:coreProperties>
</file>